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7" r:id="rId6"/>
    <p:sldId id="270" r:id="rId7"/>
    <p:sldId id="265" r:id="rId8"/>
    <p:sldId id="271" r:id="rId9"/>
    <p:sldId id="269" r:id="rId10"/>
    <p:sldId id="272" r:id="rId11"/>
    <p:sldId id="274" r:id="rId12"/>
    <p:sldId id="276" r:id="rId13"/>
    <p:sldId id="275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>
        <p:scale>
          <a:sx n="132" d="100"/>
          <a:sy n="132" d="100"/>
        </p:scale>
        <p:origin x="1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BDB4-6EA2-214B-89AF-60ABD36F1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51F8-E134-F043-8EEC-1589CA0DF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5CCA1-017F-5342-8E8A-D91906C5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9FFBC-F69C-0646-9882-ADB16DAA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A8FF7-21B2-CE44-BBE1-11173407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4662F-5E16-BC4B-B965-A6FFAA22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40162-6BFB-974A-821C-39F8CECFB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81E64-1498-6D42-989C-B420C8F8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FFC33-41C1-2E48-AF50-C1E831CD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BB3ED-ABA6-0745-A8F3-451FF330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6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44B0C-AE94-9047-8A20-956B7A4B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27FAE-3E24-8546-81FF-1F226EBBB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95434-8EDD-B240-8723-57A3DBA4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8B41-BA13-C54A-8B64-2D6D6C30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12FBF-E838-B64E-9371-BABC0976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1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1979-1445-F042-8F8D-0916EB24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1EEF-8A8A-1540-9486-FDD515C32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C926-58EE-674B-A24D-C1626F2C5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B7D9-E216-354D-89D4-E1332208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64A54-377A-AC47-8D38-A152C01C6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4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4CB5-26F7-B24F-BBE6-286C702F9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603F7-613D-7E44-802D-D6C23F5E0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AD7EF-8EAE-E74F-91F0-510C2F90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7B17C-960B-F749-9E13-1AAB01B46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AA32B-27EB-054E-B9B9-D808E41A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48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A800-41B3-B146-A92B-4A70FDBC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56C9B-43FE-924E-B151-BBE6BC3C1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C1024-325F-9843-98FF-D1DACB3D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12A78-47DE-DC45-94C6-A6796A3B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1FDDB-FDBF-3645-A4A3-C3AD71EC5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3248F-F9B2-A34D-9464-09EED62E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7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45D4-82BF-994B-BFF6-738C0363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A7E5B-E504-FB41-9C92-C2CD5863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DB955-10DD-F941-9334-7AE778067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F5A5B-36FB-EB47-89D3-37FFB1BCF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FF3C1E-9EEC-4C41-AEA0-33C0F7328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1F6C1-FF7F-B34C-866F-CDDB63A5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208D1-D4E2-CB41-A0E8-C84A69D4D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D0800-AD96-6F44-B91F-130D3227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5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F7FB-748A-1C47-9DCA-7FFD7BB0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12331-9CC8-D94A-93F4-509A286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2C68F-00EC-DC40-8027-07938AE0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F8482-269C-F94B-A645-6BA37B14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32169-E51C-FB45-9D80-09C5AF6D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8AD4C-8A16-DC48-8F16-EF91DF55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73E34-5B6C-9A48-BC1D-D0A984CF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9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3DA6-A32C-E346-9A8B-1D626A7E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F3A27-CDE1-9B45-8D31-83CE525E4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54E65-0C04-F84D-8284-726A218BB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C041E-B35A-7840-A9A2-E1F2B72B8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E095F-05E9-9D46-94A7-B725FDBFF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7F876-D099-754A-8D51-C1E7454A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F219-864E-2240-ADE5-2691A63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E01EA-F59C-154A-97B0-3E0B1CCD5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C2E69-3916-454A-AD36-F1F9B651B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38144-C3D0-0749-AA90-99D55777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B85C9-1805-3148-92FD-8046690A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A8882-1178-3743-862E-2A56E17E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8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21F78-D3E1-0B47-9B44-2A3DD5F94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ED72D-B039-3046-9A29-6B60D2350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F12A7-235F-9A4D-9F39-E10E9D835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3FF42-BBAE-F448-A96F-523DAFCC52FE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00997-476E-384E-841A-35BA3D949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40EC0-1F27-7F4D-BC14-2DC0B8167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42554-7154-0741-9111-0E54DBE27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8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E2BA-785A-B94A-BECD-B09D5B493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641E7-52EC-7E4D-8B29-B3E681DF22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Yi-An Li</a:t>
            </a:r>
          </a:p>
          <a:p>
            <a:r>
              <a:rPr lang="en-US" dirty="0"/>
              <a:t>20180213</a:t>
            </a:r>
          </a:p>
        </p:txBody>
      </p:sp>
    </p:spTree>
    <p:extLst>
      <p:ext uri="{BB962C8B-B14F-4D97-AF65-F5344CB8AC3E}">
        <p14:creationId xmlns:p14="http://schemas.microsoft.com/office/powerpoint/2010/main" val="262701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B946-CEE3-8641-902D-CB815B9D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Flicker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E6234-05E2-BE4C-9008-E885F8FDEE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Refer to input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𝑊𝐿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E6234-05E2-BE4C-9008-E885F8FDE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C11E1A-4084-144F-AB23-DA4A52A5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36" y="2943922"/>
            <a:ext cx="8961486" cy="3914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AD9B99-E8DE-D348-9CC2-977017CE9FBE}"/>
              </a:ext>
            </a:extLst>
          </p:cNvPr>
          <p:cNvSpPr txBox="1"/>
          <p:nvPr/>
        </p:nvSpPr>
        <p:spPr>
          <a:xfrm>
            <a:off x="7575394" y="3904871"/>
            <a:ext cx="1992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W=1u L=1u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W=1u L=2u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W=2u L=1u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W=2u L=2u</a:t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40E12-FFB4-BF45-9152-A1CE38993E7C}"/>
              </a:ext>
            </a:extLst>
          </p:cNvPr>
          <p:cNvSpPr txBox="1"/>
          <p:nvPr/>
        </p:nvSpPr>
        <p:spPr>
          <a:xfrm>
            <a:off x="1331088" y="4643535"/>
            <a:ext cx="31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referred voltage noise</a:t>
            </a:r>
          </a:p>
        </p:txBody>
      </p:sp>
    </p:spTree>
    <p:extLst>
      <p:ext uri="{BB962C8B-B14F-4D97-AF65-F5344CB8AC3E}">
        <p14:creationId xmlns:p14="http://schemas.microsoft.com/office/powerpoint/2010/main" val="57326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B946-CEE3-8641-902D-CB815B9D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E6234-05E2-BE4C-9008-E885F8FD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output SNR when </a:t>
            </a:r>
            <a:r>
              <a:rPr lang="en-US" i="1" dirty="0"/>
              <a:t>R</a:t>
            </a:r>
            <a:r>
              <a:rPr lang="en-US" baseline="-25000" dirty="0"/>
              <a:t>S</a:t>
            </a:r>
            <a:r>
              <a:rPr lang="en-US" dirty="0"/>
              <a:t>=</a:t>
            </a:r>
            <a:r>
              <a:rPr lang="en-US" i="1" dirty="0"/>
              <a:t>R</a:t>
            </a:r>
            <a:r>
              <a:rPr lang="en-US" baseline="-25000" dirty="0"/>
              <a:t>in</a:t>
            </a:r>
            <a:r>
              <a:rPr lang="en-US" dirty="0"/>
              <a:t>(consider only noise due to M</a:t>
            </a:r>
            <a:r>
              <a:rPr lang="en-US" baseline="-25000" dirty="0"/>
              <a:t>1</a:t>
            </a:r>
            <a:r>
              <a:rPr lang="en-US" dirty="0"/>
              <a:t>, Amp(</a:t>
            </a:r>
            <a:r>
              <a:rPr lang="en-US" i="1" dirty="0"/>
              <a:t>V</a:t>
            </a:r>
            <a:r>
              <a:rPr lang="en-US" baseline="-25000" dirty="0"/>
              <a:t>in</a:t>
            </a:r>
            <a:r>
              <a:rPr lang="en-US" dirty="0"/>
              <a:t>)=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 err="1"/>
              <a:t>V</a:t>
            </a:r>
            <a:r>
              <a:rPr lang="en-US" baseline="-25000" dirty="0" err="1"/>
              <a:t>out</a:t>
            </a:r>
            <a:r>
              <a:rPr lang="en-US" dirty="0"/>
              <a:t> is loaded by </a:t>
            </a:r>
            <a:r>
              <a:rPr lang="en-US" i="1" dirty="0"/>
              <a:t>C</a:t>
            </a:r>
            <a:r>
              <a:rPr lang="en-US" baseline="-25000" dirty="0"/>
              <a:t>L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dirty="0"/>
              <a:t>ignore </a:t>
            </a:r>
            <a:r>
              <a:rPr lang="en-US" i="1" dirty="0" err="1"/>
              <a:t>r</a:t>
            </a:r>
            <a:r>
              <a:rPr lang="en-US" baseline="-25000" dirty="0" err="1"/>
              <a:t>o</a:t>
            </a:r>
            <a:r>
              <a:rPr lang="en-US" dirty="0"/>
              <a:t>)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92451-5813-7842-B39B-B8B44CCD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7" y="2538288"/>
            <a:ext cx="3962400" cy="3479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1BA6D6-4D70-C74A-84BA-BBD5E106FD40}"/>
              </a:ext>
            </a:extLst>
          </p:cNvPr>
          <p:cNvCxnSpPr/>
          <p:nvPr/>
        </p:nvCxnSpPr>
        <p:spPr>
          <a:xfrm>
            <a:off x="2530549" y="4582633"/>
            <a:ext cx="3083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40975-3323-134E-95D8-9F30BE9B28EB}"/>
              </a:ext>
            </a:extLst>
          </p:cNvPr>
          <p:cNvCxnSpPr/>
          <p:nvPr/>
        </p:nvCxnSpPr>
        <p:spPr>
          <a:xfrm>
            <a:off x="2522327" y="4583838"/>
            <a:ext cx="0" cy="446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30A473-5143-C947-9645-41C4D29B255D}"/>
              </a:ext>
            </a:extLst>
          </p:cNvPr>
          <p:cNvSpPr txBox="1"/>
          <p:nvPr/>
        </p:nvSpPr>
        <p:spPr>
          <a:xfrm>
            <a:off x="2186621" y="4962995"/>
            <a:ext cx="709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</a:t>
            </a:r>
            <a:r>
              <a:rPr lang="en-US" sz="2500" b="1" baseline="-25000" dirty="0"/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57708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1image8187888">
            <a:extLst>
              <a:ext uri="{FF2B5EF4-FFF2-40B4-BE49-F238E27FC236}">
                <a16:creationId xmlns:a16="http://schemas.microsoft.com/office/drawing/2014/main" id="{EA42CF3F-E6E9-F041-80CE-7528472F1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004" y="0"/>
            <a:ext cx="9523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39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739D4F-80D7-AF4E-BF24-476013C74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62" y="2087563"/>
            <a:ext cx="61214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EB946-CEE3-8641-902D-CB815B9D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E6234-05E2-BE4C-9008-E885F8FD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output SNR when </a:t>
            </a:r>
            <a:r>
              <a:rPr lang="en-US" i="1" dirty="0"/>
              <a:t>R</a:t>
            </a:r>
            <a:r>
              <a:rPr lang="en-US" baseline="-25000" dirty="0"/>
              <a:t>S</a:t>
            </a:r>
            <a:r>
              <a:rPr lang="en-US" dirty="0"/>
              <a:t>=</a:t>
            </a:r>
            <a:r>
              <a:rPr lang="en-US" i="1" dirty="0"/>
              <a:t>R</a:t>
            </a:r>
            <a:r>
              <a:rPr lang="en-US" baseline="-25000" dirty="0"/>
              <a:t>in</a:t>
            </a:r>
            <a:r>
              <a:rPr lang="en-US" dirty="0"/>
              <a:t>&amp; </a:t>
            </a:r>
            <a:r>
              <a:rPr lang="en-US" i="1" dirty="0"/>
              <a:t>g</a:t>
            </a:r>
            <a:r>
              <a:rPr lang="en-US" baseline="-25000" dirty="0"/>
              <a:t>m2</a:t>
            </a:r>
            <a:r>
              <a:rPr lang="en-US" i="1" dirty="0"/>
              <a:t>R</a:t>
            </a:r>
            <a:r>
              <a:rPr lang="en-US" baseline="-25000" dirty="0"/>
              <a:t>L</a:t>
            </a:r>
            <a:r>
              <a:rPr lang="en-US" dirty="0"/>
              <a:t>=</a:t>
            </a:r>
            <a:r>
              <a:rPr lang="en-US" i="1" dirty="0"/>
              <a:t>g</a:t>
            </a:r>
            <a:r>
              <a:rPr lang="en-US" baseline="-25000" dirty="0"/>
              <a:t>m3</a:t>
            </a:r>
            <a:r>
              <a:rPr lang="en-US" i="1" dirty="0"/>
              <a:t>R</a:t>
            </a:r>
            <a:r>
              <a:rPr lang="en-US" baseline="-25000" dirty="0"/>
              <a:t>S</a:t>
            </a:r>
            <a:r>
              <a:rPr lang="en-US" dirty="0"/>
              <a:t>(consider only noise due to M</a:t>
            </a:r>
            <a:r>
              <a:rPr lang="en-US" baseline="-25000" dirty="0"/>
              <a:t>1</a:t>
            </a:r>
            <a:r>
              <a:rPr lang="en-US" dirty="0"/>
              <a:t>, Amp(</a:t>
            </a:r>
            <a:r>
              <a:rPr lang="en-US" i="1" dirty="0"/>
              <a:t>V</a:t>
            </a:r>
            <a:r>
              <a:rPr lang="en-US" baseline="-25000" dirty="0"/>
              <a:t>in</a:t>
            </a:r>
            <a:r>
              <a:rPr lang="en-US" dirty="0"/>
              <a:t>)=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 err="1"/>
              <a:t>V</a:t>
            </a:r>
            <a:r>
              <a:rPr lang="en-US" baseline="-25000" dirty="0" err="1"/>
              <a:t>out</a:t>
            </a:r>
            <a:r>
              <a:rPr lang="en-US" dirty="0"/>
              <a:t> is loaded by </a:t>
            </a:r>
            <a:r>
              <a:rPr lang="en-US" i="1" dirty="0"/>
              <a:t>C</a:t>
            </a:r>
            <a:r>
              <a:rPr lang="en-US" baseline="-25000" dirty="0"/>
              <a:t>L</a:t>
            </a:r>
            <a:r>
              <a:rPr lang="en-US" dirty="0"/>
              <a:t> ,</a:t>
            </a:r>
            <a:r>
              <a:rPr lang="en-US" baseline="-25000" dirty="0"/>
              <a:t> </a:t>
            </a:r>
            <a:r>
              <a:rPr lang="en-US" dirty="0"/>
              <a:t>ignore </a:t>
            </a:r>
            <a:r>
              <a:rPr lang="en-US" dirty="0" err="1"/>
              <a:t>r</a:t>
            </a:r>
            <a:r>
              <a:rPr lang="en-US" baseline="-25000" dirty="0" err="1"/>
              <a:t>o</a:t>
            </a:r>
            <a:r>
              <a:rPr lang="en-US" dirty="0"/>
              <a:t>) </a:t>
            </a:r>
          </a:p>
          <a:p>
            <a:endParaRPr lang="en-US" dirty="0"/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463C10-0C2F-F944-A4A2-14875D9BD758}"/>
              </a:ext>
            </a:extLst>
          </p:cNvPr>
          <p:cNvCxnSpPr/>
          <p:nvPr/>
        </p:nvCxnSpPr>
        <p:spPr>
          <a:xfrm>
            <a:off x="2530549" y="4771168"/>
            <a:ext cx="3083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A2CC9E-BF85-9A44-BC85-8C65CF4885E7}"/>
              </a:ext>
            </a:extLst>
          </p:cNvPr>
          <p:cNvCxnSpPr/>
          <p:nvPr/>
        </p:nvCxnSpPr>
        <p:spPr>
          <a:xfrm>
            <a:off x="2522327" y="4772373"/>
            <a:ext cx="0" cy="446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B0E145-36D2-5449-B25F-482B60AB60C1}"/>
              </a:ext>
            </a:extLst>
          </p:cNvPr>
          <p:cNvSpPr txBox="1"/>
          <p:nvPr/>
        </p:nvSpPr>
        <p:spPr>
          <a:xfrm>
            <a:off x="2186621" y="5151530"/>
            <a:ext cx="709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</a:t>
            </a:r>
            <a:r>
              <a:rPr lang="en-US" sz="2500" b="1" baseline="-25000" dirty="0"/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294329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page2image8170256">
            <a:extLst>
              <a:ext uri="{FF2B5EF4-FFF2-40B4-BE49-F238E27FC236}">
                <a16:creationId xmlns:a16="http://schemas.microsoft.com/office/drawing/2014/main" id="{45D4B8D6-88A4-FC49-A511-1A3CB17D0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" y="0"/>
            <a:ext cx="98755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82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680A-B626-6D45-A5A7-8551D711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8631-B8F9-524F-AF7E-BC09D7EB3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Sim.</a:t>
            </a:r>
          </a:p>
          <a:p>
            <a:r>
              <a:rPr lang="en-US" dirty="0"/>
              <a:t>Exercise on Noise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2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5BE355-A3C1-694E-A72E-28D118CB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4" y="1859002"/>
            <a:ext cx="4876230" cy="4857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7770B-2E0E-E546-AEBA-4FA0C155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Sim.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B8A429-F16E-674D-9022-93D5CAE0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Ex: Current Mirror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F659B-682E-BA4E-8E9C-CE2661F7B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39" y="856593"/>
            <a:ext cx="3120312" cy="58595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B872F6-EEF8-8944-ABDE-24C04544C793}"/>
              </a:ext>
            </a:extLst>
          </p:cNvPr>
          <p:cNvSpPr/>
          <p:nvPr/>
        </p:nvSpPr>
        <p:spPr>
          <a:xfrm>
            <a:off x="5221739" y="5616820"/>
            <a:ext cx="3242454" cy="54771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795B2-F76B-8742-8947-F6BED6AC4BD3}"/>
              </a:ext>
            </a:extLst>
          </p:cNvPr>
          <p:cNvSpPr/>
          <p:nvPr/>
        </p:nvSpPr>
        <p:spPr>
          <a:xfrm>
            <a:off x="3959580" y="2514492"/>
            <a:ext cx="924912" cy="75422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04FD6-6924-3742-A0F1-BD16FF7CF220}"/>
              </a:ext>
            </a:extLst>
          </p:cNvPr>
          <p:cNvSpPr/>
          <p:nvPr/>
        </p:nvSpPr>
        <p:spPr>
          <a:xfrm>
            <a:off x="3504370" y="5415976"/>
            <a:ext cx="352097" cy="20084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B0F99E-29CB-F445-B7C3-1801F9EB1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845" y="5589619"/>
            <a:ext cx="3041527" cy="11264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D0A12-4FB0-6547-847B-D24E6120CF6C}"/>
              </a:ext>
            </a:extLst>
          </p:cNvPr>
          <p:cNvSpPr/>
          <p:nvPr/>
        </p:nvSpPr>
        <p:spPr>
          <a:xfrm>
            <a:off x="8637497" y="5589619"/>
            <a:ext cx="3019097" cy="6702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707BE3-5794-3A45-962B-3A25FFF2B1F3}"/>
              </a:ext>
            </a:extLst>
          </p:cNvPr>
          <p:cNvSpPr/>
          <p:nvPr/>
        </p:nvSpPr>
        <p:spPr>
          <a:xfrm>
            <a:off x="6857185" y="5231310"/>
            <a:ext cx="178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For current noise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77F56-E040-D242-B2AE-A6C35971BF65}"/>
              </a:ext>
            </a:extLst>
          </p:cNvPr>
          <p:cNvSpPr/>
          <p:nvPr/>
        </p:nvSpPr>
        <p:spPr>
          <a:xfrm>
            <a:off x="9272703" y="5206516"/>
            <a:ext cx="1780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For voltage noise</a:t>
            </a:r>
          </a:p>
        </p:txBody>
      </p:sp>
    </p:spTree>
    <p:extLst>
      <p:ext uri="{BB962C8B-B14F-4D97-AF65-F5344CB8AC3E}">
        <p14:creationId xmlns:p14="http://schemas.microsoft.com/office/powerpoint/2010/main" val="326251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770B-2E0E-E546-AEBA-4FA0C155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Plot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B8A429-F16E-674D-9022-93D5CAE0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BFDDB-A8A1-8648-B199-2CA57755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205" y="1307061"/>
            <a:ext cx="7133210" cy="4719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15473-D46D-7D48-81B6-6B5BB62A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18" y="1325563"/>
            <a:ext cx="3043005" cy="42378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50AD8E-68A5-AC41-BC7C-B7C377040207}"/>
              </a:ext>
            </a:extLst>
          </p:cNvPr>
          <p:cNvSpPr/>
          <p:nvPr/>
        </p:nvSpPr>
        <p:spPr>
          <a:xfrm>
            <a:off x="1458418" y="3751263"/>
            <a:ext cx="1862851" cy="33569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2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6895116-4917-354F-B430-60AC0980CE0B}"/>
              </a:ext>
            </a:extLst>
          </p:cNvPr>
          <p:cNvSpPr/>
          <p:nvPr/>
        </p:nvSpPr>
        <p:spPr>
          <a:xfrm>
            <a:off x="7294178" y="4840861"/>
            <a:ext cx="4742793" cy="288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107701-2613-C143-8C75-C93B1C66C3AB}"/>
              </a:ext>
            </a:extLst>
          </p:cNvPr>
          <p:cNvSpPr/>
          <p:nvPr/>
        </p:nvSpPr>
        <p:spPr>
          <a:xfrm>
            <a:off x="9637986" y="1902860"/>
            <a:ext cx="273269" cy="194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56F041-DC41-4D43-A64C-6A0AF8618265}"/>
              </a:ext>
            </a:extLst>
          </p:cNvPr>
          <p:cNvSpPr/>
          <p:nvPr/>
        </p:nvSpPr>
        <p:spPr>
          <a:xfrm>
            <a:off x="9637986" y="4202408"/>
            <a:ext cx="273269" cy="194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776862-DF4F-0B48-A36D-CA7BB156848C}"/>
              </a:ext>
            </a:extLst>
          </p:cNvPr>
          <p:cNvSpPr/>
          <p:nvPr/>
        </p:nvSpPr>
        <p:spPr>
          <a:xfrm>
            <a:off x="9637986" y="6490940"/>
            <a:ext cx="273269" cy="194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84836E-435D-8840-B4F0-54ECBFF8C7F9}"/>
              </a:ext>
            </a:extLst>
          </p:cNvPr>
          <p:cNvSpPr/>
          <p:nvPr/>
        </p:nvSpPr>
        <p:spPr>
          <a:xfrm>
            <a:off x="7294178" y="194847"/>
            <a:ext cx="4742793" cy="288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7770B-2E0E-E546-AEBA-4FA0C155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Summary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B8A429-F16E-674D-9022-93D5CAE0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 : transistor noise </a:t>
            </a:r>
          </a:p>
          <a:p>
            <a:r>
              <a:rPr lang="en-US" dirty="0" err="1"/>
              <a:t>fn</a:t>
            </a:r>
            <a:r>
              <a:rPr lang="en-US" dirty="0"/>
              <a:t> : flicker noise</a:t>
            </a:r>
          </a:p>
          <a:p>
            <a:r>
              <a:rPr lang="en-US" altLang="zh-CN" dirty="0" err="1"/>
              <a:t>rn</a:t>
            </a:r>
            <a:r>
              <a:rPr lang="en-US" dirty="0"/>
              <a:t> : resistor noise</a:t>
            </a:r>
          </a:p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ED4E38-92A6-C84C-90AF-DEEBC456E262}"/>
              </a:ext>
            </a:extLst>
          </p:cNvPr>
          <p:cNvSpPr/>
          <p:nvPr/>
        </p:nvSpPr>
        <p:spPr>
          <a:xfrm>
            <a:off x="7294178" y="2517633"/>
            <a:ext cx="4742793" cy="288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782C0-F5C4-A54F-B7DA-466ED919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2" y="2890900"/>
            <a:ext cx="3111170" cy="29171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0E3853-BA74-344F-AE94-E6010C2C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280" y="2870534"/>
            <a:ext cx="3830581" cy="38146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7D069A1-1BA9-8A4F-A10C-23CC5A60CEAC}"/>
              </a:ext>
            </a:extLst>
          </p:cNvPr>
          <p:cNvSpPr/>
          <p:nvPr/>
        </p:nvSpPr>
        <p:spPr>
          <a:xfrm>
            <a:off x="4246180" y="3676896"/>
            <a:ext cx="798786" cy="24346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370531-F5E0-3542-9E46-1E966E715CAF}"/>
              </a:ext>
            </a:extLst>
          </p:cNvPr>
          <p:cNvSpPr/>
          <p:nvPr/>
        </p:nvSpPr>
        <p:spPr>
          <a:xfrm>
            <a:off x="4484305" y="4414658"/>
            <a:ext cx="2599556" cy="66183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248545-A015-6E4C-B10D-6D94A03E0493}"/>
              </a:ext>
            </a:extLst>
          </p:cNvPr>
          <p:cNvSpPr/>
          <p:nvPr/>
        </p:nvSpPr>
        <p:spPr>
          <a:xfrm>
            <a:off x="5200101" y="5841265"/>
            <a:ext cx="1221719" cy="33569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76A3D0-E220-8A4E-B388-95EB03C5FC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4178" y="12724"/>
            <a:ext cx="4860870" cy="2264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F66CE4-2965-7046-AEB2-8DE54AFCEF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4178" y="2353918"/>
            <a:ext cx="4860870" cy="222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7D162-63CD-3A49-A75D-042A84B2665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140" y="4652812"/>
            <a:ext cx="4865908" cy="22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6895116-4917-354F-B430-60AC0980CE0B}"/>
              </a:ext>
            </a:extLst>
          </p:cNvPr>
          <p:cNvSpPr/>
          <p:nvPr/>
        </p:nvSpPr>
        <p:spPr>
          <a:xfrm>
            <a:off x="7294178" y="4840861"/>
            <a:ext cx="4742793" cy="288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107701-2613-C143-8C75-C93B1C66C3AB}"/>
              </a:ext>
            </a:extLst>
          </p:cNvPr>
          <p:cNvSpPr/>
          <p:nvPr/>
        </p:nvSpPr>
        <p:spPr>
          <a:xfrm>
            <a:off x="9637986" y="1902860"/>
            <a:ext cx="273269" cy="194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56F041-DC41-4D43-A64C-6A0AF8618265}"/>
              </a:ext>
            </a:extLst>
          </p:cNvPr>
          <p:cNvSpPr/>
          <p:nvPr/>
        </p:nvSpPr>
        <p:spPr>
          <a:xfrm>
            <a:off x="9637986" y="4202408"/>
            <a:ext cx="273269" cy="194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776862-DF4F-0B48-A36D-CA7BB156848C}"/>
              </a:ext>
            </a:extLst>
          </p:cNvPr>
          <p:cNvSpPr/>
          <p:nvPr/>
        </p:nvSpPr>
        <p:spPr>
          <a:xfrm>
            <a:off x="9637986" y="6490940"/>
            <a:ext cx="273269" cy="194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84836E-435D-8840-B4F0-54ECBFF8C7F9}"/>
              </a:ext>
            </a:extLst>
          </p:cNvPr>
          <p:cNvSpPr/>
          <p:nvPr/>
        </p:nvSpPr>
        <p:spPr>
          <a:xfrm>
            <a:off x="7294178" y="194847"/>
            <a:ext cx="4742793" cy="288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7770B-2E0E-E546-AEBA-4FA0C155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Summary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B8A429-F16E-674D-9022-93D5CAE0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 : transistor noise </a:t>
            </a:r>
          </a:p>
          <a:p>
            <a:r>
              <a:rPr lang="en-US" dirty="0" err="1"/>
              <a:t>fn</a:t>
            </a:r>
            <a:r>
              <a:rPr lang="en-US" dirty="0"/>
              <a:t> : flicker noise</a:t>
            </a:r>
          </a:p>
          <a:p>
            <a:r>
              <a:rPr lang="en-US" altLang="zh-CN" dirty="0" err="1"/>
              <a:t>rn</a:t>
            </a:r>
            <a:r>
              <a:rPr lang="en-US" dirty="0"/>
              <a:t> : resistor noise</a:t>
            </a:r>
          </a:p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ED4E38-92A6-C84C-90AF-DEEBC456E262}"/>
              </a:ext>
            </a:extLst>
          </p:cNvPr>
          <p:cNvSpPr/>
          <p:nvPr/>
        </p:nvSpPr>
        <p:spPr>
          <a:xfrm>
            <a:off x="7294178" y="2517633"/>
            <a:ext cx="4742793" cy="288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76A3D0-E220-8A4E-B388-95EB03C5FC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4178" y="12724"/>
            <a:ext cx="4860870" cy="2264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F66CE4-2965-7046-AEB2-8DE54AFCEF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4178" y="2353918"/>
            <a:ext cx="4860870" cy="222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7D162-63CD-3A49-A75D-042A84B266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140" y="4652812"/>
            <a:ext cx="4865908" cy="220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23EFE-99AE-5942-8432-522E4FC2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081" y="2857484"/>
            <a:ext cx="4016266" cy="4000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F471E-B191-104D-AB33-903B35497FCC}"/>
              </a:ext>
            </a:extLst>
          </p:cNvPr>
          <p:cNvSpPr txBox="1"/>
          <p:nvPr/>
        </p:nvSpPr>
        <p:spPr>
          <a:xfrm>
            <a:off x="3962400" y="6169707"/>
            <a:ext cx="127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M1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(2u/1u)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14C57-FF9B-E848-8494-734236F74B13}"/>
              </a:ext>
            </a:extLst>
          </p:cNvPr>
          <p:cNvSpPr txBox="1"/>
          <p:nvPr/>
        </p:nvSpPr>
        <p:spPr>
          <a:xfrm>
            <a:off x="1029080" y="6169707"/>
            <a:ext cx="176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M2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(2u/1u)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609722-8F5C-5445-88CC-B976CE513F5C}"/>
              </a:ext>
            </a:extLst>
          </p:cNvPr>
          <p:cNvSpPr txBox="1"/>
          <p:nvPr/>
        </p:nvSpPr>
        <p:spPr>
          <a:xfrm>
            <a:off x="3962400" y="4975388"/>
            <a:ext cx="127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M1cs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(2u/45n)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0445D5-4882-4149-ADA5-4EFCD12FD6A3}"/>
              </a:ext>
            </a:extLst>
          </p:cNvPr>
          <p:cNvSpPr txBox="1"/>
          <p:nvPr/>
        </p:nvSpPr>
        <p:spPr>
          <a:xfrm>
            <a:off x="1029082" y="4975388"/>
            <a:ext cx="119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M2cs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(2u/45n)</a:t>
            </a:r>
          </a:p>
        </p:txBody>
      </p:sp>
    </p:spTree>
    <p:extLst>
      <p:ext uri="{BB962C8B-B14F-4D97-AF65-F5344CB8AC3E}">
        <p14:creationId xmlns:p14="http://schemas.microsoft.com/office/powerpoint/2010/main" val="142333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B946-CEE3-8641-902D-CB815B9D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Referred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E6234-05E2-BE4C-9008-E885F8FD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noise (I) refer to input (V).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B7C30-E51E-344C-9987-81B857F6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4" y="1911552"/>
            <a:ext cx="4876230" cy="4857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AE575D-AD8D-3445-9A4F-634FFBF645AB}"/>
              </a:ext>
            </a:extLst>
          </p:cNvPr>
          <p:cNvSpPr/>
          <p:nvPr/>
        </p:nvSpPr>
        <p:spPr>
          <a:xfrm>
            <a:off x="3959580" y="2567042"/>
            <a:ext cx="924912" cy="75422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C7CE47-F7E5-974C-8C66-06DCA49FE438}"/>
              </a:ext>
            </a:extLst>
          </p:cNvPr>
          <p:cNvSpPr/>
          <p:nvPr/>
        </p:nvSpPr>
        <p:spPr>
          <a:xfrm>
            <a:off x="2644359" y="5415974"/>
            <a:ext cx="792524" cy="50134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9F5BF-F2D9-F644-B90A-615B8D5B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48" y="1769662"/>
            <a:ext cx="3643031" cy="4998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00BB51-05F1-6344-9E6E-4B214C45B2F0}"/>
              </a:ext>
            </a:extLst>
          </p:cNvPr>
          <p:cNvSpPr/>
          <p:nvPr/>
        </p:nvSpPr>
        <p:spPr>
          <a:xfrm>
            <a:off x="5485140" y="6137114"/>
            <a:ext cx="3982245" cy="48394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3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770B-2E0E-E546-AEBA-4FA0C155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5049B-9928-0D47-9378-50752095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1675"/>
            <a:ext cx="12192000" cy="45652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ACA342-E15A-DD4F-8660-8CB4F02FA2C1}"/>
              </a:ext>
            </a:extLst>
          </p:cNvPr>
          <p:cNvSpPr/>
          <p:nvPr/>
        </p:nvSpPr>
        <p:spPr>
          <a:xfrm>
            <a:off x="4219089" y="2194206"/>
            <a:ext cx="2152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Output current noise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C937E-0A82-5F4A-B1DB-112B51D7837C}"/>
              </a:ext>
            </a:extLst>
          </p:cNvPr>
          <p:cNvSpPr/>
          <p:nvPr/>
        </p:nvSpPr>
        <p:spPr>
          <a:xfrm>
            <a:off x="3761889" y="4450240"/>
            <a:ext cx="274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Input referred </a:t>
            </a:r>
            <a:r>
              <a:rPr lang="en-US" dirty="0" err="1">
                <a:solidFill>
                  <a:srgbClr val="0000FF"/>
                </a:solidFill>
              </a:rPr>
              <a:t>voltagenoise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24688-9BFB-4C47-A8A6-3D9F830596ED}"/>
              </a:ext>
            </a:extLst>
          </p:cNvPr>
          <p:cNvSpPr/>
          <p:nvPr/>
        </p:nvSpPr>
        <p:spPr>
          <a:xfrm>
            <a:off x="9006551" y="2577198"/>
            <a:ext cx="2337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Noise transfer function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1C5786FB-95B3-B244-B294-399E1206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dirty="0"/>
              <a:t>NTF = </a:t>
            </a:r>
            <a:r>
              <a:rPr lang="en-US" i="1" dirty="0"/>
              <a:t>g</a:t>
            </a:r>
            <a:r>
              <a:rPr lang="en-US" baseline="-25000" dirty="0"/>
              <a:t>m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B5F6C-5CFB-FA48-B53A-5CFEE32930FC}"/>
              </a:ext>
            </a:extLst>
          </p:cNvPr>
          <p:cNvSpPr/>
          <p:nvPr/>
        </p:nvSpPr>
        <p:spPr>
          <a:xfrm>
            <a:off x="1391511" y="3204853"/>
            <a:ext cx="214265" cy="79843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013170-77DC-E944-9363-BD7A1CD36B2A}"/>
              </a:ext>
            </a:extLst>
          </p:cNvPr>
          <p:cNvSpPr/>
          <p:nvPr/>
        </p:nvSpPr>
        <p:spPr>
          <a:xfrm>
            <a:off x="1420585" y="5136466"/>
            <a:ext cx="185191" cy="86289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3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B946-CEE3-8641-902D-CB815B9D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Flicker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E6234-05E2-BE4C-9008-E885F8FDEE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Related to defects at the interface of oxide &amp; silicon.</a:t>
                </a:r>
              </a:p>
              <a:p>
                <a:r>
                  <a:rPr lang="en-US" dirty="0"/>
                  <a:t>Area↑, noise↓      </a:t>
                </a:r>
                <a:r>
                  <a:rPr lang="en-US" dirty="0">
                    <a:sym typeface="Wingdings" pitchFamily="2" charset="2"/>
                  </a:rPr>
                  <a:t>   </a:t>
                </a:r>
                <a:r>
                  <a:rPr lang="en-US" dirty="0">
                    <a:solidFill>
                      <a:srgbClr val="0000FF"/>
                    </a:solidFill>
                  </a:rPr>
                  <a:t>Why not ∝ 1/(WL) 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E6234-05E2-BE4C-9008-E885F8FDE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34379E4-361E-9A43-9A20-3E1B71C3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77" y="3027570"/>
            <a:ext cx="8887522" cy="3830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51484-DE29-244C-A0BC-6DE77D8ADB09}"/>
              </a:ext>
            </a:extLst>
          </p:cNvPr>
          <p:cNvSpPr txBox="1"/>
          <p:nvPr/>
        </p:nvSpPr>
        <p:spPr>
          <a:xfrm>
            <a:off x="7575394" y="3904871"/>
            <a:ext cx="1992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W=2u L=1u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W=1u L=1u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W=2u L=2u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W=1u L=2u</a:t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C54FD-2E62-8E49-BA48-04FC7E83E869}"/>
              </a:ext>
            </a:extLst>
          </p:cNvPr>
          <p:cNvSpPr txBox="1"/>
          <p:nvPr/>
        </p:nvSpPr>
        <p:spPr>
          <a:xfrm>
            <a:off x="1331088" y="4643535"/>
            <a:ext cx="274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current noise</a:t>
            </a:r>
          </a:p>
        </p:txBody>
      </p:sp>
    </p:spTree>
    <p:extLst>
      <p:ext uri="{BB962C8B-B14F-4D97-AF65-F5344CB8AC3E}">
        <p14:creationId xmlns:p14="http://schemas.microsoft.com/office/powerpoint/2010/main" val="1372626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</TotalTime>
  <Words>233</Words>
  <Application>Microsoft Macintosh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等线</vt:lpstr>
      <vt:lpstr>Arial</vt:lpstr>
      <vt:lpstr>Calibri</vt:lpstr>
      <vt:lpstr>Calibri Light</vt:lpstr>
      <vt:lpstr>Cambria Math</vt:lpstr>
      <vt:lpstr>Wingdings</vt:lpstr>
      <vt:lpstr>Office Theme</vt:lpstr>
      <vt:lpstr>Discussion 3</vt:lpstr>
      <vt:lpstr>Outline</vt:lpstr>
      <vt:lpstr>Noise Sim. </vt:lpstr>
      <vt:lpstr>Noise Plot</vt:lpstr>
      <vt:lpstr>Noise Summary</vt:lpstr>
      <vt:lpstr>Noise Summary</vt:lpstr>
      <vt:lpstr>Input Referred Noise</vt:lpstr>
      <vt:lpstr>Noise Plot</vt:lpstr>
      <vt:lpstr>Flicker Noise</vt:lpstr>
      <vt:lpstr>Flicker Noise</vt:lpstr>
      <vt:lpstr>Noise</vt:lpstr>
      <vt:lpstr>PowerPoint Presentation</vt:lpstr>
      <vt:lpstr>Noise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2</dc:title>
  <dc:creator>Microsoft Office User</dc:creator>
  <cp:lastModifiedBy>Microsoft Office User</cp:lastModifiedBy>
  <cp:revision>63</cp:revision>
  <cp:lastPrinted>2019-02-14T02:47:27Z</cp:lastPrinted>
  <dcterms:created xsi:type="dcterms:W3CDTF">2019-02-06T00:38:33Z</dcterms:created>
  <dcterms:modified xsi:type="dcterms:W3CDTF">2019-02-14T02:50:15Z</dcterms:modified>
</cp:coreProperties>
</file>